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432" r:id="rId2"/>
    <p:sldId id="480" r:id="rId3"/>
    <p:sldId id="488" r:id="rId4"/>
    <p:sldId id="490" r:id="rId5"/>
    <p:sldId id="455" r:id="rId6"/>
    <p:sldId id="469" r:id="rId7"/>
    <p:sldId id="467" r:id="rId8"/>
    <p:sldId id="486" r:id="rId9"/>
    <p:sldId id="475" r:id="rId10"/>
    <p:sldId id="492" r:id="rId11"/>
    <p:sldId id="439" r:id="rId12"/>
    <p:sldId id="444" r:id="rId13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77805"/>
    <a:srgbClr val="0033CC"/>
    <a:srgbClr val="000099"/>
    <a:srgbClr val="0000CC"/>
    <a:srgbClr val="0000FF"/>
    <a:srgbClr val="FF9900"/>
    <a:srgbClr val="E67C08"/>
    <a:srgbClr val="003399"/>
    <a:srgbClr val="275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3" autoAdjust="0"/>
    <p:restoredTop sz="86408" autoAdjust="0"/>
  </p:normalViewPr>
  <p:slideViewPr>
    <p:cSldViewPr>
      <p:cViewPr>
        <p:scale>
          <a:sx n="52" d="100"/>
          <a:sy n="52" d="100"/>
        </p:scale>
        <p:origin x="-113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3"/>
    </p:cViewPr>
  </p:sorterViewPr>
  <p:notesViewPr>
    <p:cSldViewPr>
      <p:cViewPr varScale="1">
        <p:scale>
          <a:sx n="37" d="100"/>
          <a:sy n="37" d="100"/>
        </p:scale>
        <p:origin x="-2429" y="-8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02E276-6741-4C31-A2C1-B80CE07AF5FB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036EBE-1D52-43F6-AC43-A988FE76DA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127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6256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036EBE-1D52-43F6-AC43-A988FE76DA80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00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036EBE-1D52-43F6-AC43-A988FE76DA80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002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036EBE-1D52-43F6-AC43-A988FE76DA80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00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036EBE-1D52-43F6-AC43-A988FE76DA80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37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036EBE-1D52-43F6-AC43-A988FE76DA80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188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036EBE-1D52-43F6-AC43-A988FE76DA80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5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036EBE-1D52-43F6-AC43-A988FE76DA80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98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4021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53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CED4-A228-4719-BDC0-0396A098D108}" type="datetime1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Provisión del puesto de Jefe de la Unidad de Orientación y Acceso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A97-01F1-4E4D-8C11-E0853DFF17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ED81E-4C4C-4D7B-8808-109420AA71F3}" type="datetime1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Provisión del puesto de Jefe de la Unidad de Orientación y Acceso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CE6C-FC09-4C01-B74B-24AE61BF37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746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746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71A9-1559-425C-B8AB-EF89C98B4AD1}" type="datetime1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Provisión del puesto de Jefe de la Unidad de Orientación y Acceso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C19A4-D076-499A-ADBB-746990E8A8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54F10-83F2-4761-A549-BDAA7E80859A}" type="datetime1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Provisión del puesto de Jefe de la Unidad de Orientación y Acceso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4C0E-C06B-4843-A778-3A4DC66074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70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D7941-4FA0-40FA-AD59-2893AA47FB89}" type="datetime1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Provisión del puesto de Jefe de la Unidad de Orientación y Acceso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90F26-D8D8-4091-B775-0A29888CC0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6551-F35B-423E-BC08-0C971437A18E}" type="datetime1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Provisión del puesto de Jefe de la Unidad de Orientación y Acceso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9462-53F1-48F2-BF6E-A3C6985A26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12A2-8811-4D65-BC23-85DCE2286830}" type="datetime1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Provisión del puesto de Jefe de la Unidad de Orientación y Acceso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481E0-FFDA-4E37-A5CA-E1F40DCCAB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86BFD-BD26-466A-AEC4-F1D623B15398}" type="datetime1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Provisión del puesto de Jefe de la Unidad de Orientación y Acceso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EA08F-58CD-49DF-9B8C-587C0BCA2E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0B0FA-11C9-4FD5-B50E-4A7648BBB296}" type="datetime1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Provisión del puesto de Jefe de la Unidad de Orientación y Acceso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90E1-4457-4D69-85B6-071E40B5A8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1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E1620-B71D-46ED-A104-9A5D3B2A42AB}" type="datetime1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Provisión del puesto de Jefe de la Unidad de Orientación y Acceso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3A64E-6529-41DF-B834-53BFA15F07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EEE94-F2AE-41A8-A051-6442EF910C74}" type="datetime1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Provisión del puesto de Jefe de la Unidad de Orientación y Acceso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F63B-B0E5-4255-B8CE-F091AD1313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4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B15C10-AC07-46EA-8084-DA281E43DE54}" type="datetime1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45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s-ES"/>
              <a:t>Provisión del puesto de Jefe de la Unidad de Orientación y Acceso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C8465A-8E5F-4F9B-A65B-5632708802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about:bla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>
          <a:xfrm>
            <a:off x="971553" y="549383"/>
            <a:ext cx="7993063" cy="4392613"/>
          </a:xfrm>
        </p:spPr>
        <p:txBody>
          <a:bodyPr/>
          <a:lstStyle/>
          <a:p>
            <a:pPr eaLnBrk="1" hangingPunct="1"/>
            <a:r>
              <a:rPr lang="es-ES" sz="6000" dirty="0" smtClean="0">
                <a:solidFill>
                  <a:srgbClr val="0070C0"/>
                </a:solidFill>
              </a:rPr>
              <a:t/>
            </a:r>
            <a:br>
              <a:rPr lang="es-ES" sz="6000" dirty="0" smtClean="0">
                <a:solidFill>
                  <a:srgbClr val="0070C0"/>
                </a:solidFill>
              </a:rPr>
            </a:br>
            <a:endParaRPr lang="es-ES" sz="6000" dirty="0" smtClean="0">
              <a:solidFill>
                <a:srgbClr val="0070C0"/>
              </a:solidFill>
            </a:endParaRPr>
          </a:p>
        </p:txBody>
      </p:sp>
      <p:pic>
        <p:nvPicPr>
          <p:cNvPr id="15362" name="Picture 7" descr="Sin títul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0"/>
            <a:ext cx="97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484784" y="1616863"/>
            <a:ext cx="4537150" cy="34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2 Subtítulo"/>
          <p:cNvSpPr>
            <a:spLocks/>
          </p:cNvSpPr>
          <p:nvPr/>
        </p:nvSpPr>
        <p:spPr bwMode="auto">
          <a:xfrm>
            <a:off x="1403353" y="5437296"/>
            <a:ext cx="684053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800" b="1" dirty="0" smtClean="0">
                <a:solidFill>
                  <a:schemeClr val="accent1"/>
                </a:solidFill>
                <a:latin typeface="Calibri" pitchFamily="34" charset="0"/>
              </a:rPr>
              <a:t>       </a:t>
            </a:r>
            <a:endParaRPr lang="es-ES" sz="28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7" name="4 Título"/>
          <p:cNvSpPr txBox="1">
            <a:spLocks/>
          </p:cNvSpPr>
          <p:nvPr/>
        </p:nvSpPr>
        <p:spPr bwMode="auto">
          <a:xfrm>
            <a:off x="898123" y="1470571"/>
            <a:ext cx="8229600" cy="2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rgbClr val="0066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sz="2000" b="1" dirty="0" smtClean="0">
              <a:solidFill>
                <a:srgbClr val="0066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rgbClr val="00B0F0"/>
                </a:solidFill>
                <a:latin typeface="Antique Olive" pitchFamily="34" charset="0"/>
              </a:rPr>
              <a:t>PREINSCRIPCIÓN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sz="900" b="1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 descr="Logo UA_nuev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51" y="428977"/>
            <a:ext cx="2411921" cy="196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3" y="5009887"/>
            <a:ext cx="4795141" cy="95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28" y="4437112"/>
            <a:ext cx="2368043" cy="181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4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259198" y="1283934"/>
            <a:ext cx="5977098" cy="611668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7" descr="Sin títul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7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268760" y="1894119"/>
            <a:ext cx="4288893" cy="32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116632"/>
            <a:ext cx="1243692" cy="1079086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7594" y="2564904"/>
            <a:ext cx="8166406" cy="2048208"/>
          </a:xfrm>
        </p:spPr>
        <p:txBody>
          <a:bodyPr/>
          <a:lstStyle/>
          <a:p>
            <a:pPr marL="0" indent="0">
              <a:buNone/>
            </a:pPr>
            <a:r>
              <a:rPr lang="es-ES" sz="1400" dirty="0">
                <a:solidFill>
                  <a:srgbClr val="000099"/>
                </a:solidFill>
                <a:latin typeface="+mj-lt"/>
              </a:rPr>
              <a:t> </a:t>
            </a:r>
          </a:p>
          <a:p>
            <a:pPr marL="0" lvl="0" indent="0">
              <a:buNone/>
            </a:pPr>
            <a:r>
              <a:rPr lang="es-ES" sz="1600" b="1" dirty="0" smtClean="0">
                <a:solidFill>
                  <a:srgbClr val="000099"/>
                </a:solidFill>
                <a:latin typeface="+mj-lt"/>
              </a:rPr>
              <a:t>      </a:t>
            </a:r>
            <a:endParaRPr lang="es-ES" sz="1400" dirty="0">
              <a:solidFill>
                <a:srgbClr val="000099"/>
              </a:solidFill>
              <a:latin typeface="+mj-lt"/>
            </a:endParaRPr>
          </a:p>
          <a:p>
            <a:endParaRPr lang="es-ES" sz="1600" dirty="0"/>
          </a:p>
        </p:txBody>
      </p:sp>
      <p:sp>
        <p:nvSpPr>
          <p:cNvPr id="6" name="1 Marcador de contenido"/>
          <p:cNvSpPr txBox="1">
            <a:spLocks/>
          </p:cNvSpPr>
          <p:nvPr/>
        </p:nvSpPr>
        <p:spPr bwMode="auto">
          <a:xfrm>
            <a:off x="1331639" y="1355640"/>
            <a:ext cx="6120681" cy="60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ES" sz="1400" b="1" dirty="0" smtClean="0">
                <a:solidFill>
                  <a:srgbClr val="000099"/>
                </a:solidFill>
                <a:latin typeface="Antique Olive" pitchFamily="34" charset="0"/>
              </a:rPr>
              <a:t>1</a:t>
            </a:r>
            <a:r>
              <a:rPr lang="es-ES" sz="1400" dirty="0" smtClean="0">
                <a:solidFill>
                  <a:srgbClr val="000099"/>
                </a:solidFill>
                <a:latin typeface="Antique Olive" pitchFamily="34" charset="0"/>
              </a:rPr>
              <a:t> - Si te han admitido en la  </a:t>
            </a:r>
            <a:r>
              <a:rPr lang="es-ES" sz="1400" b="1" dirty="0" smtClean="0">
                <a:solidFill>
                  <a:srgbClr val="000099"/>
                </a:solidFill>
                <a:latin typeface="Antique Olive" pitchFamily="34" charset="0"/>
              </a:rPr>
              <a:t>1ª OPCIÓN:  </a:t>
            </a:r>
            <a:r>
              <a:rPr lang="es-ES" sz="1400" dirty="0" smtClean="0">
                <a:solidFill>
                  <a:srgbClr val="000099"/>
                </a:solidFill>
                <a:latin typeface="Antique Olive" pitchFamily="34" charset="0"/>
              </a:rPr>
              <a:t> </a:t>
            </a:r>
            <a:r>
              <a:rPr lang="es-ES" sz="1400" b="1" dirty="0" err="1" smtClean="0">
                <a:solidFill>
                  <a:srgbClr val="FF0000"/>
                </a:solidFill>
                <a:latin typeface="Antique Olive" pitchFamily="34" charset="0"/>
              </a:rPr>
              <a:t>MATRíCULA</a:t>
            </a:r>
            <a:endParaRPr lang="es-ES" sz="1400" b="1" dirty="0" smtClean="0">
              <a:solidFill>
                <a:srgbClr val="FF0000"/>
              </a:solidFill>
              <a:latin typeface="Antique Olive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s-ES" sz="1400" dirty="0" smtClean="0">
                <a:solidFill>
                  <a:srgbClr val="000099"/>
                </a:solidFill>
                <a:latin typeface="Antique Olive" pitchFamily="34" charset="0"/>
              </a:rPr>
              <a:t> 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115616" y="2155319"/>
            <a:ext cx="7678779" cy="1634402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r>
              <a:rPr lang="es-ES" sz="1400" b="1" dirty="0">
                <a:solidFill>
                  <a:srgbClr val="000099"/>
                </a:solidFill>
                <a:latin typeface="Antique Olive" pitchFamily="34" charset="0"/>
              </a:rPr>
              <a:t>2 </a:t>
            </a:r>
            <a:r>
              <a:rPr lang="es-ES" sz="1400" dirty="0">
                <a:solidFill>
                  <a:srgbClr val="000099"/>
                </a:solidFill>
                <a:latin typeface="Antique Olive" pitchFamily="34" charset="0"/>
              </a:rPr>
              <a:t>- Si te han admitido en la  </a:t>
            </a:r>
            <a:r>
              <a:rPr lang="es-ES" sz="1400" b="1" dirty="0">
                <a:solidFill>
                  <a:srgbClr val="000099"/>
                </a:solidFill>
                <a:latin typeface="Antique Olive" pitchFamily="34" charset="0"/>
              </a:rPr>
              <a:t>2ª OPCIÓN  o </a:t>
            </a:r>
            <a:r>
              <a:rPr lang="es-ES" sz="1400" b="1" dirty="0" smtClean="0">
                <a:solidFill>
                  <a:srgbClr val="000099"/>
                </a:solidFill>
                <a:latin typeface="Antique Olive" pitchFamily="34" charset="0"/>
              </a:rPr>
              <a:t>sucesivas:</a:t>
            </a:r>
            <a:endParaRPr lang="es-ES" sz="1400" dirty="0">
              <a:solidFill>
                <a:srgbClr val="000099"/>
              </a:solidFill>
              <a:latin typeface="Antique Olive" pitchFamily="34" charset="0"/>
            </a:endParaRPr>
          </a:p>
          <a:p>
            <a:endParaRPr lang="es-ES" sz="1400" dirty="0">
              <a:solidFill>
                <a:srgbClr val="000099"/>
              </a:solidFill>
              <a:latin typeface="Antique Olive" pitchFamily="34" charset="0"/>
            </a:endParaRPr>
          </a:p>
          <a:p>
            <a:pPr lvl="1"/>
            <a:r>
              <a:rPr lang="es-ES" sz="1400" b="1" dirty="0" smtClean="0">
                <a:solidFill>
                  <a:srgbClr val="FF0000"/>
                </a:solidFill>
                <a:latin typeface="Antique Olive" pitchFamily="34" charset="0"/>
              </a:rPr>
              <a:t>RESERVAR</a:t>
            </a:r>
            <a:r>
              <a:rPr lang="es-ES" sz="1400" dirty="0" smtClean="0">
                <a:solidFill>
                  <a:srgbClr val="000099"/>
                </a:solidFill>
                <a:latin typeface="Antique Olive" pitchFamily="34" charset="0"/>
              </a:rPr>
              <a:t>:  Conservas la plaza asignada hasta la siguiente adjudicación, </a:t>
            </a:r>
            <a:r>
              <a:rPr lang="es-ES" sz="1400" b="1" dirty="0" smtClean="0">
                <a:solidFill>
                  <a:srgbClr val="000099"/>
                </a:solidFill>
                <a:latin typeface="Antique Olive" pitchFamily="34" charset="0"/>
              </a:rPr>
              <a:t>confirmando la lista </a:t>
            </a:r>
            <a:r>
              <a:rPr lang="es-ES" sz="1400" dirty="0" smtClean="0">
                <a:solidFill>
                  <a:srgbClr val="000099"/>
                </a:solidFill>
                <a:latin typeface="Antique Olive" pitchFamily="34" charset="0"/>
              </a:rPr>
              <a:t>de espera para mejorar posición  </a:t>
            </a:r>
            <a:r>
              <a:rPr lang="es-ES" sz="1400" dirty="0">
                <a:solidFill>
                  <a:srgbClr val="000099"/>
                </a:solidFill>
                <a:latin typeface="Antique Olive" pitchFamily="34" charset="0"/>
              </a:rPr>
              <a:t> </a:t>
            </a:r>
            <a:endParaRPr lang="es-ES" sz="1400" dirty="0" smtClean="0">
              <a:solidFill>
                <a:srgbClr val="000099"/>
              </a:solidFill>
              <a:latin typeface="Antique Olive" pitchFamily="34" charset="0"/>
            </a:endParaRPr>
          </a:p>
          <a:p>
            <a:pPr lvl="1"/>
            <a:endParaRPr lang="es-ES" sz="1400" dirty="0">
              <a:solidFill>
                <a:srgbClr val="000099"/>
              </a:solidFill>
              <a:latin typeface="Antique Olive" pitchFamily="34" charset="0"/>
            </a:endParaRPr>
          </a:p>
          <a:p>
            <a:pPr lvl="1"/>
            <a:r>
              <a:rPr lang="es-ES" sz="1400" b="1" dirty="0" smtClean="0">
                <a:solidFill>
                  <a:srgbClr val="FF0000"/>
                </a:solidFill>
                <a:latin typeface="Antique Olive" pitchFamily="34" charset="0"/>
              </a:rPr>
              <a:t>Es </a:t>
            </a:r>
            <a:r>
              <a:rPr lang="es-ES" sz="1400" b="1" u="sng" dirty="0" smtClean="0">
                <a:solidFill>
                  <a:srgbClr val="FF0000"/>
                </a:solidFill>
                <a:latin typeface="Antique Olive" pitchFamily="34" charset="0"/>
              </a:rPr>
              <a:t>OBLIGATORIO RESERVAR</a:t>
            </a:r>
            <a:r>
              <a:rPr lang="es-ES" sz="1400" b="1" dirty="0" smtClean="0">
                <a:solidFill>
                  <a:srgbClr val="FF0000"/>
                </a:solidFill>
                <a:latin typeface="Antique Olive" pitchFamily="34" charset="0"/>
              </a:rPr>
              <a:t>,  o quedaras EXCLUIDO del proceso</a:t>
            </a:r>
            <a:r>
              <a:rPr lang="es-ES" sz="1400" dirty="0" smtClean="0">
                <a:solidFill>
                  <a:srgbClr val="000099"/>
                </a:solidFill>
                <a:latin typeface="Antique Olive" pitchFamily="34" charset="0"/>
              </a:rPr>
              <a:t>.</a:t>
            </a:r>
            <a:endParaRPr lang="es-ES" sz="1400" dirty="0">
              <a:solidFill>
                <a:srgbClr val="000099"/>
              </a:solidFill>
              <a:latin typeface="Antique Olive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101800" y="3923242"/>
            <a:ext cx="7225985" cy="2242062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r>
              <a:rPr lang="es-ES" sz="1400" b="1" dirty="0" smtClean="0">
                <a:solidFill>
                  <a:srgbClr val="000099"/>
                </a:solidFill>
                <a:latin typeface="Antique Olive" pitchFamily="34" charset="0"/>
              </a:rPr>
              <a:t>3</a:t>
            </a:r>
            <a:r>
              <a:rPr lang="es-ES" sz="1400" dirty="0" smtClean="0">
                <a:solidFill>
                  <a:srgbClr val="000099"/>
                </a:solidFill>
                <a:latin typeface="Antique Olive" pitchFamily="34" charset="0"/>
              </a:rPr>
              <a:t> - Si no te han asignado ninguna titulación, </a:t>
            </a:r>
            <a:r>
              <a:rPr lang="es-ES" sz="1400" b="1" dirty="0" smtClean="0">
                <a:solidFill>
                  <a:srgbClr val="FF0000"/>
                </a:solidFill>
                <a:latin typeface="Antique Olive" pitchFamily="34" charset="0"/>
              </a:rPr>
              <a:t>DEBES  INDICAR  </a:t>
            </a:r>
            <a:r>
              <a:rPr lang="es-ES" sz="1400" dirty="0" smtClean="0">
                <a:solidFill>
                  <a:srgbClr val="000099"/>
                </a:solidFill>
                <a:latin typeface="Antique Olive" pitchFamily="34" charset="0"/>
              </a:rPr>
              <a:t>que deseas permanecer en </a:t>
            </a:r>
            <a:r>
              <a:rPr lang="es-ES" sz="1400" b="1" dirty="0" smtClean="0">
                <a:solidFill>
                  <a:srgbClr val="000099"/>
                </a:solidFill>
                <a:latin typeface="Antique Olive" pitchFamily="34" charset="0"/>
              </a:rPr>
              <a:t>lista de espera </a:t>
            </a:r>
            <a:r>
              <a:rPr lang="es-ES" sz="1400" dirty="0" smtClean="0">
                <a:solidFill>
                  <a:srgbClr val="000099"/>
                </a:solidFill>
                <a:latin typeface="Antique Olive" pitchFamily="34" charset="0"/>
              </a:rPr>
              <a:t>de cada una de las titulaciones que te interesen.</a:t>
            </a:r>
          </a:p>
          <a:p>
            <a:pPr marL="0" lvl="0" indent="0">
              <a:buNone/>
            </a:pPr>
            <a:endParaRPr lang="es-ES" sz="1400" dirty="0" smtClean="0">
              <a:solidFill>
                <a:srgbClr val="000099"/>
              </a:solidFill>
              <a:latin typeface="Antique Olive" pitchFamily="34" charset="0"/>
            </a:endParaRPr>
          </a:p>
          <a:p>
            <a:pPr marL="0" lvl="0" indent="0">
              <a:buNone/>
            </a:pPr>
            <a:endParaRPr lang="es-ES" sz="1400" dirty="0" smtClean="0">
              <a:solidFill>
                <a:srgbClr val="000099"/>
              </a:solidFill>
              <a:latin typeface="Antique Olive" pitchFamily="34" charset="0"/>
            </a:endParaRPr>
          </a:p>
          <a:p>
            <a:pPr marL="0" lvl="0" indent="0">
              <a:buNone/>
            </a:pPr>
            <a:r>
              <a:rPr lang="es-ES" sz="1400" b="1" dirty="0" smtClean="0">
                <a:solidFill>
                  <a:srgbClr val="000099"/>
                </a:solidFill>
                <a:latin typeface="Antique Olive" pitchFamily="34" charset="0"/>
              </a:rPr>
              <a:t>4</a:t>
            </a:r>
            <a:r>
              <a:rPr lang="es-ES" sz="1400" dirty="0" smtClean="0">
                <a:solidFill>
                  <a:srgbClr val="000099"/>
                </a:solidFill>
                <a:latin typeface="Antique Olive" pitchFamily="34" charset="0"/>
              </a:rPr>
              <a:t> – Finalizado el plazo </a:t>
            </a:r>
            <a:r>
              <a:rPr lang="es-ES" sz="1400" b="1" dirty="0" smtClean="0">
                <a:solidFill>
                  <a:srgbClr val="FF0000"/>
                </a:solidFill>
                <a:latin typeface="Antique Olive" pitchFamily="34" charset="0"/>
              </a:rPr>
              <a:t>NO</a:t>
            </a:r>
            <a:r>
              <a:rPr lang="es-ES" sz="1400" b="1" dirty="0" smtClean="0">
                <a:solidFill>
                  <a:srgbClr val="000099"/>
                </a:solidFill>
                <a:latin typeface="Antique Olive" pitchFamily="34" charset="0"/>
              </a:rPr>
              <a:t> </a:t>
            </a:r>
            <a:r>
              <a:rPr lang="es-ES" sz="1400" dirty="0" smtClean="0">
                <a:solidFill>
                  <a:srgbClr val="000099"/>
                </a:solidFill>
                <a:latin typeface="Antique Olive" pitchFamily="34" charset="0"/>
              </a:rPr>
              <a:t>se puede modificar el orden, ni incluir nuevos estudios.  </a:t>
            </a:r>
            <a:r>
              <a:rPr lang="es-ES" sz="1400" b="1" dirty="0" smtClean="0">
                <a:solidFill>
                  <a:srgbClr val="FF0000"/>
                </a:solidFill>
                <a:latin typeface="Antique Olive" pitchFamily="34" charset="0"/>
              </a:rPr>
              <a:t>SI</a:t>
            </a:r>
            <a:r>
              <a:rPr lang="es-ES" sz="1400" b="1" dirty="0" smtClean="0">
                <a:solidFill>
                  <a:srgbClr val="000099"/>
                </a:solidFill>
                <a:latin typeface="Antique Olive" pitchFamily="34" charset="0"/>
              </a:rPr>
              <a:t> </a:t>
            </a:r>
            <a:r>
              <a:rPr lang="es-ES" sz="1400" dirty="0" smtClean="0">
                <a:solidFill>
                  <a:srgbClr val="000099"/>
                </a:solidFill>
                <a:latin typeface="Antique Olive" pitchFamily="34" charset="0"/>
              </a:rPr>
              <a:t>desistir de lo solicitado.</a:t>
            </a:r>
            <a:endParaRPr lang="es-ES" sz="1400" b="1" dirty="0" smtClean="0">
              <a:solidFill>
                <a:srgbClr val="000099"/>
              </a:solidFill>
              <a:latin typeface="Antique Olive" pitchFamily="34" charset="0"/>
            </a:endParaRPr>
          </a:p>
          <a:p>
            <a:pPr marL="0" lvl="0" indent="0">
              <a:buNone/>
            </a:pPr>
            <a:endParaRPr lang="es-ES" sz="1400" dirty="0">
              <a:solidFill>
                <a:srgbClr val="000099"/>
              </a:solidFill>
              <a:latin typeface="Antique Olive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059832" y="471509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ADJUDICACIONES</a:t>
            </a:r>
            <a:endParaRPr lang="es-ES" sz="2000" b="1" dirty="0">
              <a:solidFill>
                <a:srgbClr val="0000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5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>
          <a:xfrm>
            <a:off x="1367136" y="440330"/>
            <a:ext cx="7776864" cy="4176464"/>
          </a:xfrm>
        </p:spPr>
        <p:txBody>
          <a:bodyPr/>
          <a:lstStyle/>
          <a:p>
            <a:pPr algn="l" eaLnBrk="1" hangingPunct="1">
              <a:lnSpc>
                <a:spcPct val="200000"/>
              </a:lnSpc>
            </a:pPr>
            <a:r>
              <a:rPr lang="es-ES" sz="1800" dirty="0" smtClean="0">
                <a:solidFill>
                  <a:srgbClr val="002060"/>
                </a:solidFill>
              </a:rPr>
              <a:t/>
            </a:r>
            <a:br>
              <a:rPr lang="es-ES" sz="1800" dirty="0" smtClean="0">
                <a:solidFill>
                  <a:srgbClr val="002060"/>
                </a:solidFill>
              </a:rPr>
            </a:br>
            <a:r>
              <a:rPr lang="es-ES" sz="1800" dirty="0">
                <a:solidFill>
                  <a:srgbClr val="002060"/>
                </a:solidFill>
              </a:rPr>
              <a:t/>
            </a:r>
            <a:br>
              <a:rPr lang="es-ES" sz="1800" dirty="0">
                <a:solidFill>
                  <a:srgbClr val="002060"/>
                </a:solidFill>
              </a:rPr>
            </a:br>
            <a:r>
              <a:rPr lang="es-ES" sz="1800" dirty="0" smtClean="0">
                <a:solidFill>
                  <a:srgbClr val="002060"/>
                </a:solidFill>
              </a:rPr>
              <a:t/>
            </a:r>
            <a:br>
              <a:rPr lang="es-ES" sz="1800" dirty="0" smtClean="0">
                <a:solidFill>
                  <a:srgbClr val="002060"/>
                </a:solidFill>
              </a:rPr>
            </a:br>
            <a:r>
              <a:rPr lang="es-ES" sz="1800" dirty="0" smtClean="0">
                <a:solidFill>
                  <a:srgbClr val="002060"/>
                </a:solidFill>
              </a:rPr>
              <a:t>- </a:t>
            </a:r>
            <a:r>
              <a:rPr lang="es-ES" sz="1600" b="1" dirty="0" smtClean="0">
                <a:solidFill>
                  <a:srgbClr val="000099"/>
                </a:solidFill>
                <a:latin typeface="Antique Olive" pitchFamily="34" charset="0"/>
              </a:rPr>
              <a:t>NO </a:t>
            </a:r>
            <a:r>
              <a:rPr lang="es-ES" sz="1600" dirty="0" smtClean="0">
                <a:solidFill>
                  <a:srgbClr val="000099"/>
                </a:solidFill>
                <a:latin typeface="Antique Olive" pitchFamily="34" charset="0"/>
              </a:rPr>
              <a:t>se establece </a:t>
            </a:r>
            <a:r>
              <a:rPr lang="es-ES" sz="1600" i="1" dirty="0" smtClean="0">
                <a:solidFill>
                  <a:srgbClr val="000099"/>
                </a:solidFill>
                <a:latin typeface="Antique Olive" pitchFamily="34" charset="0"/>
              </a:rPr>
              <a:t>a priori</a:t>
            </a:r>
            <a:r>
              <a:rPr lang="es-ES" sz="1600" dirty="0" smtClean="0">
                <a:solidFill>
                  <a:srgbClr val="000099"/>
                </a:solidFill>
                <a:latin typeface="Antique Olive" pitchFamily="34" charset="0"/>
              </a:rPr>
              <a:t/>
            </a:r>
            <a:br>
              <a:rPr lang="es-ES" sz="1600" dirty="0" smtClean="0">
                <a:solidFill>
                  <a:srgbClr val="000099"/>
                </a:solidFill>
                <a:latin typeface="Antique Olive" pitchFamily="34" charset="0"/>
              </a:rPr>
            </a:br>
            <a:r>
              <a:rPr lang="es-ES" sz="1600" dirty="0" smtClean="0">
                <a:solidFill>
                  <a:srgbClr val="000099"/>
                </a:solidFill>
                <a:latin typeface="Antique Olive" pitchFamily="34" charset="0"/>
              </a:rPr>
              <a:t>- Es la nota del último estudiante admitido el año anterior</a:t>
            </a:r>
            <a:br>
              <a:rPr lang="es-ES" sz="1600" dirty="0" smtClean="0">
                <a:solidFill>
                  <a:srgbClr val="000099"/>
                </a:solidFill>
                <a:latin typeface="Antique Olive" pitchFamily="34" charset="0"/>
              </a:rPr>
            </a:br>
            <a:r>
              <a:rPr lang="es-ES" sz="1600" dirty="0" smtClean="0">
                <a:solidFill>
                  <a:srgbClr val="000099"/>
                </a:solidFill>
                <a:latin typeface="Antique Olive" pitchFamily="34" charset="0"/>
              </a:rPr>
              <a:t>- Solo </a:t>
            </a:r>
            <a:r>
              <a:rPr lang="es-ES" sz="1600" dirty="0">
                <a:solidFill>
                  <a:srgbClr val="000099"/>
                </a:solidFill>
                <a:latin typeface="Antique Olive" pitchFamily="34" charset="0"/>
              </a:rPr>
              <a:t>sirve para conocer la </a:t>
            </a:r>
            <a:r>
              <a:rPr lang="es-ES" sz="1600" dirty="0" smtClean="0">
                <a:solidFill>
                  <a:srgbClr val="000099"/>
                </a:solidFill>
                <a:latin typeface="Antique Olive" pitchFamily="34" charset="0"/>
              </a:rPr>
              <a:t>demanda del estudio</a:t>
            </a:r>
            <a:br>
              <a:rPr lang="es-ES" sz="1600" dirty="0" smtClean="0">
                <a:solidFill>
                  <a:srgbClr val="000099"/>
                </a:solidFill>
                <a:latin typeface="Antique Olive" pitchFamily="34" charset="0"/>
              </a:rPr>
            </a:br>
            <a:r>
              <a:rPr lang="es-ES" sz="1600" dirty="0" smtClean="0">
                <a:solidFill>
                  <a:srgbClr val="000099"/>
                </a:solidFill>
                <a:latin typeface="Antique Olive" pitchFamily="34" charset="0"/>
              </a:rPr>
              <a:t>- Varía según plazas ofertadas, solicitudes, nivel PEvAU.....</a:t>
            </a:r>
            <a:br>
              <a:rPr lang="es-ES" sz="1600" dirty="0" smtClean="0">
                <a:solidFill>
                  <a:srgbClr val="000099"/>
                </a:solidFill>
                <a:latin typeface="Antique Olive" pitchFamily="34" charset="0"/>
              </a:rPr>
            </a:br>
            <a:r>
              <a:rPr lang="es-ES" sz="1600" dirty="0" smtClean="0">
                <a:solidFill>
                  <a:srgbClr val="000099"/>
                </a:solidFill>
                <a:latin typeface="Antique Olive" pitchFamily="34" charset="0"/>
              </a:rPr>
              <a:t/>
            </a:r>
            <a:br>
              <a:rPr lang="es-ES" sz="1600" dirty="0" smtClean="0">
                <a:solidFill>
                  <a:srgbClr val="000099"/>
                </a:solidFill>
                <a:latin typeface="Antique Olive" pitchFamily="34" charset="0"/>
              </a:rPr>
            </a:br>
            <a:r>
              <a:rPr lang="es-ES" sz="1600" dirty="0" smtClean="0">
                <a:solidFill>
                  <a:srgbClr val="000099"/>
                </a:solidFill>
                <a:latin typeface="Antique Olive" pitchFamily="34" charset="0"/>
              </a:rPr>
              <a:t>- Solicita </a:t>
            </a:r>
            <a:r>
              <a:rPr lang="es-ES" sz="1600" b="1" dirty="0" smtClean="0">
                <a:solidFill>
                  <a:srgbClr val="000099"/>
                </a:solidFill>
                <a:latin typeface="Antique Olive" pitchFamily="34" charset="0"/>
              </a:rPr>
              <a:t>TODOS</a:t>
            </a:r>
            <a:r>
              <a:rPr lang="es-ES" sz="1600" dirty="0" smtClean="0">
                <a:solidFill>
                  <a:srgbClr val="000099"/>
                </a:solidFill>
                <a:latin typeface="Antique Olive" pitchFamily="34" charset="0"/>
              </a:rPr>
              <a:t> los Grados que quieras por  orden de </a:t>
            </a:r>
            <a:r>
              <a:rPr lang="es-ES" sz="1600" b="1" dirty="0" smtClean="0">
                <a:solidFill>
                  <a:srgbClr val="000099"/>
                </a:solidFill>
                <a:latin typeface="Antique Olive" pitchFamily="34" charset="0"/>
              </a:rPr>
              <a:t>PREFERENCIA</a:t>
            </a:r>
            <a:r>
              <a:rPr lang="es-ES" sz="1600" b="1" u="sng" dirty="0" smtClean="0">
                <a:solidFill>
                  <a:srgbClr val="000099"/>
                </a:solidFill>
                <a:latin typeface="Antique Olive" pitchFamily="34" charset="0"/>
              </a:rPr>
              <a:t>, </a:t>
            </a:r>
            <a:br>
              <a:rPr lang="es-ES" sz="1600" b="1" u="sng" dirty="0" smtClean="0">
                <a:solidFill>
                  <a:srgbClr val="000099"/>
                </a:solidFill>
                <a:latin typeface="Antique Olive" pitchFamily="34" charset="0"/>
              </a:rPr>
            </a:br>
            <a:r>
              <a:rPr lang="es-ES" sz="1600" b="1" dirty="0" smtClean="0">
                <a:solidFill>
                  <a:srgbClr val="000099"/>
                </a:solidFill>
                <a:latin typeface="Antique Olive" pitchFamily="34" charset="0"/>
              </a:rPr>
              <a:t>SIN</a:t>
            </a:r>
            <a:r>
              <a:rPr lang="es-ES" sz="1600" dirty="0" smtClean="0">
                <a:solidFill>
                  <a:srgbClr val="000099"/>
                </a:solidFill>
                <a:latin typeface="Antique Olive" pitchFamily="34" charset="0"/>
              </a:rPr>
              <a:t> limitación alguna (Ni en número, ramas, opción, etc..)</a:t>
            </a:r>
            <a:br>
              <a:rPr lang="es-ES" sz="1600" dirty="0" smtClean="0">
                <a:solidFill>
                  <a:srgbClr val="000099"/>
                </a:solidFill>
                <a:latin typeface="Antique Olive" pitchFamily="34" charset="0"/>
              </a:rPr>
            </a:br>
            <a:r>
              <a:rPr lang="es-ES" sz="1600" dirty="0" smtClean="0">
                <a:solidFill>
                  <a:srgbClr val="000099"/>
                </a:solidFill>
                <a:latin typeface="Antique Olive" pitchFamily="34" charset="0"/>
              </a:rPr>
              <a:t>                    </a:t>
            </a:r>
            <a:r>
              <a:rPr lang="es-ES" sz="1600" b="1" dirty="0" smtClean="0">
                <a:solidFill>
                  <a:srgbClr val="000099"/>
                </a:solidFill>
                <a:latin typeface="Antique Olive" pitchFamily="34" charset="0"/>
              </a:rPr>
              <a:t>	</a:t>
            </a:r>
            <a:r>
              <a:rPr lang="es-ES" sz="1600" b="1" dirty="0">
                <a:solidFill>
                  <a:srgbClr val="000099"/>
                </a:solidFill>
                <a:latin typeface="Antique Olive" pitchFamily="34" charset="0"/>
              </a:rPr>
              <a:t> </a:t>
            </a:r>
            <a:r>
              <a:rPr lang="es-ES" sz="1600" b="1" dirty="0" smtClean="0">
                <a:solidFill>
                  <a:srgbClr val="000099"/>
                </a:solidFill>
                <a:latin typeface="Antique Olive" pitchFamily="34" charset="0"/>
              </a:rPr>
              <a:t>                     </a:t>
            </a:r>
            <a:r>
              <a:rPr lang="es-ES" sz="1600" b="1" dirty="0" smtClean="0">
                <a:solidFill>
                  <a:srgbClr val="FF0000"/>
                </a:solidFill>
                <a:latin typeface="Antique Olive" pitchFamily="34" charset="0"/>
              </a:rPr>
              <a:t> </a:t>
            </a:r>
            <a:r>
              <a:rPr lang="es-ES" sz="1600" dirty="0" smtClean="0">
                <a:solidFill>
                  <a:srgbClr val="FF0000"/>
                </a:solidFill>
                <a:latin typeface="Antique Olive" pitchFamily="34" charset="0"/>
              </a:rPr>
              <a:t/>
            </a:r>
            <a:br>
              <a:rPr lang="es-ES" sz="1600" dirty="0" smtClean="0">
                <a:solidFill>
                  <a:srgbClr val="FF0000"/>
                </a:solidFill>
                <a:latin typeface="Antique Olive" pitchFamily="34" charset="0"/>
              </a:rPr>
            </a:br>
            <a:r>
              <a:rPr lang="es-ES" sz="2800" b="1" dirty="0" smtClean="0">
                <a:solidFill>
                  <a:srgbClr val="009900"/>
                </a:solidFill>
              </a:rPr>
              <a:t/>
            </a:r>
            <a:br>
              <a:rPr lang="es-ES" sz="2800" b="1" dirty="0" smtClean="0">
                <a:solidFill>
                  <a:srgbClr val="009900"/>
                </a:solidFill>
              </a:rPr>
            </a:br>
            <a:r>
              <a:rPr lang="es-ES" sz="2800" b="1" dirty="0" smtClean="0">
                <a:solidFill>
                  <a:srgbClr val="009900"/>
                </a:solidFill>
              </a:rPr>
              <a:t>        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  <p:pic>
        <p:nvPicPr>
          <p:cNvPr id="9" name="Picture 3" descr="C:\Users\Paredes\Desktop\166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97322"/>
            <a:ext cx="1224136" cy="78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64" y="185157"/>
            <a:ext cx="568944" cy="5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2 Subtítulo"/>
          <p:cNvSpPr>
            <a:spLocks/>
          </p:cNvSpPr>
          <p:nvPr/>
        </p:nvSpPr>
        <p:spPr bwMode="auto">
          <a:xfrm>
            <a:off x="1403353" y="5437296"/>
            <a:ext cx="684053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800" b="1" dirty="0" smtClean="0">
                <a:solidFill>
                  <a:schemeClr val="accent1"/>
                </a:solidFill>
                <a:latin typeface="Calibri" pitchFamily="34" charset="0"/>
              </a:rPr>
              <a:t>       </a:t>
            </a:r>
            <a:endParaRPr lang="es-ES" sz="28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668908" y="251503"/>
            <a:ext cx="2309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rgbClr val="000099"/>
                </a:solidFill>
                <a:latin typeface="Antique Olive" pitchFamily="34" charset="0"/>
                <a:cs typeface="Aharoni" panose="02010803020104030203" pitchFamily="2" charset="-79"/>
              </a:rPr>
              <a:t>NOTA DE CORTE</a:t>
            </a:r>
          </a:p>
          <a:p>
            <a:r>
              <a:rPr lang="es-E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s-ES" sz="3600" b="1" dirty="0" smtClean="0">
                <a:solidFill>
                  <a:srgbClr val="FF0000"/>
                </a:solidFill>
                <a:latin typeface="+mj-lt"/>
              </a:rPr>
              <a:t>                                   </a:t>
            </a:r>
            <a:endParaRPr lang="es-ES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7" descr="Sin títul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" y="0"/>
            <a:ext cx="97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340768" y="1730820"/>
            <a:ext cx="4288893" cy="32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971553" y="4485926"/>
            <a:ext cx="748912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 smtClean="0">
                <a:solidFill>
                  <a:srgbClr val="000099"/>
                </a:solidFill>
                <a:latin typeface="Antique Olive" pitchFamily="34" charset="0"/>
                <a:cs typeface="Aharoni" panose="02010803020104030203" pitchFamily="2" charset="-79"/>
              </a:rPr>
              <a:t>NO USES EL MÓVIL</a:t>
            </a:r>
          </a:p>
          <a:p>
            <a:pPr algn="ctr"/>
            <a:endParaRPr lang="es-ES" sz="2800" b="1" dirty="0" smtClean="0">
              <a:solidFill>
                <a:srgbClr val="2755C7"/>
              </a:solidFill>
              <a:latin typeface="Antique Olive" pitchFamily="34" charset="0"/>
            </a:endParaRPr>
          </a:p>
          <a:p>
            <a:pPr algn="ctr"/>
            <a:r>
              <a:rPr lang="es-ES" sz="2000" dirty="0" smtClean="0">
                <a:solidFill>
                  <a:srgbClr val="002060"/>
                </a:solidFill>
                <a:latin typeface="Antique Olive" pitchFamily="34" charset="0"/>
              </a:rPr>
              <a:t>  </a:t>
            </a:r>
          </a:p>
          <a:p>
            <a:pPr algn="ctr"/>
            <a:r>
              <a:rPr lang="es-ES" sz="1600" dirty="0" smtClean="0">
                <a:solidFill>
                  <a:srgbClr val="000099"/>
                </a:solidFill>
                <a:latin typeface="Antique Olive" pitchFamily="34" charset="0"/>
              </a:rPr>
              <a:t>MEJOR ORDENADOR o  PORTÁTIL    </a:t>
            </a:r>
          </a:p>
          <a:p>
            <a:pPr algn="ctr"/>
            <a:r>
              <a:rPr lang="es-ES" sz="1600" dirty="0" smtClean="0">
                <a:solidFill>
                  <a:srgbClr val="000099"/>
                </a:solidFill>
                <a:latin typeface="Antique Olive" pitchFamily="34" charset="0"/>
              </a:rPr>
              <a:t>  (no verás las ventanas emergentes,  advertencias y avisos)</a:t>
            </a:r>
          </a:p>
          <a:p>
            <a:pPr algn="ctr"/>
            <a:endParaRPr lang="es-ES" sz="1600" dirty="0" smtClean="0">
              <a:solidFill>
                <a:srgbClr val="000099"/>
              </a:solidFill>
              <a:latin typeface="Antique Olive" pitchFamily="34" charset="0"/>
            </a:endParaRPr>
          </a:p>
          <a:p>
            <a:endParaRPr lang="es-ES" sz="2400" dirty="0" smtClean="0">
              <a:solidFill>
                <a:srgbClr val="0000CC"/>
              </a:solidFill>
              <a:latin typeface="Antique Olive" pitchFamily="34" charset="0"/>
            </a:endParaRPr>
          </a:p>
          <a:p>
            <a:r>
              <a:rPr lang="es-ES" sz="2400" b="1" dirty="0" smtClean="0">
                <a:solidFill>
                  <a:srgbClr val="0000CC"/>
                </a:solidFill>
                <a:latin typeface="Antique Olive" pitchFamily="34" charset="0"/>
              </a:rPr>
              <a:t>                          </a:t>
            </a:r>
            <a:endParaRPr lang="es-ES" dirty="0">
              <a:solidFill>
                <a:srgbClr val="0000CC"/>
              </a:solidFill>
              <a:latin typeface="Antique Olive" pitchFamily="34" charset="0"/>
            </a:endParaRPr>
          </a:p>
        </p:txBody>
      </p:sp>
      <p:pic>
        <p:nvPicPr>
          <p:cNvPr id="10" name="Picture 4" descr="C:\Users\Paredes\Desktop\desarrollo-web-movi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93" y="4896407"/>
            <a:ext cx="496143" cy="34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aredes\Desktop\11970917061177064412TzeenieWheenie_red_green_OK_not_OK_Icons.svg_.hi_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73" y="4947093"/>
            <a:ext cx="818250" cy="38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46907"/>
            <a:ext cx="8784976" cy="2146250"/>
          </a:xfrm>
        </p:spPr>
        <p:txBody>
          <a:bodyPr/>
          <a:lstStyle/>
          <a:p>
            <a:r>
              <a:rPr lang="es-ES" sz="2400" b="1" dirty="0" smtClean="0">
                <a:solidFill>
                  <a:srgbClr val="002060"/>
                </a:solidFill>
                <a:latin typeface="Californian FB" panose="0207040306080B030204" pitchFamily="18" charset="0"/>
                <a:cs typeface="Aharoni" panose="02010803020104030203" pitchFamily="2" charset="-79"/>
              </a:rPr>
              <a:t>Información al Estudiante</a:t>
            </a:r>
            <a:br>
              <a:rPr lang="es-ES" sz="2400" b="1" dirty="0" smtClean="0">
                <a:solidFill>
                  <a:srgbClr val="002060"/>
                </a:solidFill>
                <a:latin typeface="Californian FB" panose="0207040306080B030204" pitchFamily="18" charset="0"/>
                <a:cs typeface="Aharoni" panose="02010803020104030203" pitchFamily="2" charset="-79"/>
              </a:rPr>
            </a:br>
            <a:r>
              <a:rPr lang="es-ES" sz="1800" b="1" dirty="0" smtClean="0">
                <a:solidFill>
                  <a:srgbClr val="002060"/>
                </a:solidFill>
                <a:latin typeface="Californian FB" panose="0207040306080B030204" pitchFamily="18" charset="0"/>
                <a:cs typeface="Aharoni" panose="02010803020104030203" pitchFamily="2" charset="-79"/>
              </a:rPr>
              <a:t>Unidad de Orientación y Acceso </a:t>
            </a:r>
            <a:br>
              <a:rPr lang="es-ES" sz="1800" b="1" dirty="0" smtClean="0">
                <a:solidFill>
                  <a:srgbClr val="002060"/>
                </a:solidFill>
                <a:latin typeface="Californian FB" panose="0207040306080B030204" pitchFamily="18" charset="0"/>
                <a:cs typeface="Aharoni" panose="02010803020104030203" pitchFamily="2" charset="-79"/>
              </a:rPr>
            </a:br>
            <a:r>
              <a:rPr lang="es-ES" sz="1800" b="1" dirty="0">
                <a:solidFill>
                  <a:srgbClr val="000066"/>
                </a:solidFill>
                <a:latin typeface="Californian FB" panose="0207040306080B030204" pitchFamily="18" charset="0"/>
              </a:rPr>
              <a:t>Contáctanos</a:t>
            </a:r>
            <a:r>
              <a:rPr lang="es-ES" sz="1800" b="1" dirty="0" smtClean="0">
                <a:solidFill>
                  <a:srgbClr val="000066"/>
                </a:solidFill>
                <a:latin typeface="Californian FB" panose="0207040306080B030204" pitchFamily="18" charset="0"/>
              </a:rPr>
              <a:t>:  www.upo.es ~  </a:t>
            </a:r>
            <a:r>
              <a:rPr lang="es-ES" sz="1800" b="1" dirty="0" err="1" smtClean="0">
                <a:solidFill>
                  <a:srgbClr val="000066"/>
                </a:solidFill>
                <a:latin typeface="Californian FB" panose="0207040306080B030204" pitchFamily="18" charset="0"/>
              </a:rPr>
              <a:t>Tika</a:t>
            </a:r>
            <a:r>
              <a:rPr lang="es-ES" sz="1800" b="1" dirty="0" smtClean="0">
                <a:solidFill>
                  <a:srgbClr val="000066"/>
                </a:solidFill>
                <a:latin typeface="Californian FB" panose="0207040306080B030204" pitchFamily="18" charset="0"/>
              </a:rPr>
              <a:t> </a:t>
            </a:r>
            <a:r>
              <a:rPr lang="es-ES" sz="1800" b="1" dirty="0">
                <a:solidFill>
                  <a:srgbClr val="000066"/>
                </a:solidFill>
                <a:latin typeface="Californian FB" panose="0207040306080B030204" pitchFamily="18" charset="0"/>
              </a:rPr>
              <a:t>web </a:t>
            </a:r>
            <a:r>
              <a:rPr lang="es-ES" sz="1800" b="1" dirty="0" smtClean="0">
                <a:solidFill>
                  <a:srgbClr val="000066"/>
                </a:solidFill>
                <a:latin typeface="Californian FB" panose="0207040306080B030204" pitchFamily="18" charset="0"/>
                <a:cs typeface="Aharoni" panose="02010803020104030203" pitchFamily="2" charset="-79"/>
              </a:rPr>
              <a:t> </a:t>
            </a:r>
            <a:r>
              <a:rPr lang="es-ES" sz="1800" b="1" dirty="0" smtClean="0">
                <a:solidFill>
                  <a:srgbClr val="000066"/>
                </a:solidFill>
                <a:latin typeface="Californian FB" panose="0207040306080B030204" pitchFamily="18" charset="0"/>
                <a:cs typeface="Aharoni" panose="02010803020104030203" pitchFamily="2" charset="-79"/>
              </a:rPr>
              <a:t/>
            </a:r>
            <a:br>
              <a:rPr lang="es-ES" sz="1800" b="1" dirty="0" smtClean="0">
                <a:solidFill>
                  <a:srgbClr val="000066"/>
                </a:solidFill>
                <a:latin typeface="Californian FB" panose="0207040306080B030204" pitchFamily="18" charset="0"/>
                <a:cs typeface="Aharoni" panose="02010803020104030203" pitchFamily="2" charset="-79"/>
              </a:rPr>
            </a:br>
            <a:r>
              <a:rPr lang="es-ES" sz="1800" b="1" dirty="0" smtClean="0">
                <a:solidFill>
                  <a:srgbClr val="002060"/>
                </a:solidFill>
                <a:latin typeface="Californian FB" panose="0207040306080B030204" pitchFamily="18" charset="0"/>
                <a:cs typeface="Aharoni" panose="02010803020104030203" pitchFamily="2" charset="-79"/>
              </a:rPr>
              <a:t>Teléfono 954 34 93 00   </a:t>
            </a:r>
            <a:r>
              <a:rPr lang="es-ES" dirty="0" smtClean="0">
                <a:solidFill>
                  <a:srgbClr val="002060"/>
                </a:solidFill>
                <a:cs typeface="Aharoni" panose="02010803020104030203" pitchFamily="2" charset="-79"/>
              </a:rPr>
              <a:t/>
            </a:r>
            <a:br>
              <a:rPr lang="es-ES" dirty="0" smtClean="0">
                <a:solidFill>
                  <a:srgbClr val="002060"/>
                </a:solidFill>
                <a:cs typeface="Aharoni" panose="02010803020104030203" pitchFamily="2" charset="-79"/>
              </a:rPr>
            </a:br>
            <a:endParaRPr lang="es-E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5266"/>
            <a:ext cx="8229600" cy="274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1043608" y="3429181"/>
            <a:ext cx="5400600" cy="5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800" b="1" dirty="0" smtClean="0">
                <a:solidFill>
                  <a:srgbClr val="002060"/>
                </a:solidFill>
                <a:latin typeface="Californian FB" panose="0207040306080B030204" pitchFamily="18" charset="0"/>
                <a:cs typeface="Aharoni" panose="02010803020104030203" pitchFamily="2" charset="-79"/>
              </a:rPr>
              <a:t>Muchas gracias !!</a:t>
            </a:r>
          </a:p>
        </p:txBody>
      </p:sp>
    </p:spTree>
    <p:extLst>
      <p:ext uri="{BB962C8B-B14F-4D97-AF65-F5344CB8AC3E}">
        <p14:creationId xmlns:p14="http://schemas.microsoft.com/office/powerpoint/2010/main" val="86376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n títul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0"/>
            <a:ext cx="97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276347" y="1746339"/>
            <a:ext cx="4288893" cy="32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116632"/>
            <a:ext cx="1243692" cy="10790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848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82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n títul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0"/>
            <a:ext cx="97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299552" y="1812840"/>
            <a:ext cx="4288893" cy="32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116632"/>
            <a:ext cx="1243692" cy="10790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562" y="1371580"/>
            <a:ext cx="4435475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030"/>
            <a:ext cx="3536950" cy="336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25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n títul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0"/>
            <a:ext cx="97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299552" y="1812840"/>
            <a:ext cx="4288893" cy="32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116632"/>
            <a:ext cx="1243692" cy="107908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076395" y="1449359"/>
            <a:ext cx="741515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00CC"/>
                </a:solidFill>
                <a:latin typeface="Antique Olive" pitchFamily="34" charset="0"/>
              </a:rPr>
              <a:t>Solicitud </a:t>
            </a:r>
            <a:r>
              <a:rPr lang="es-ES" dirty="0">
                <a:solidFill>
                  <a:srgbClr val="0000CC"/>
                </a:solidFill>
                <a:latin typeface="Antique Olive" pitchFamily="34" charset="0"/>
              </a:rPr>
              <a:t>del </a:t>
            </a:r>
            <a:r>
              <a:rPr lang="es-ES" b="1" dirty="0">
                <a:solidFill>
                  <a:srgbClr val="0000CC"/>
                </a:solidFill>
                <a:latin typeface="Antique Olive" pitchFamily="34" charset="0"/>
              </a:rPr>
              <a:t>25 de  junio al 3 de </a:t>
            </a:r>
            <a:r>
              <a:rPr lang="es-ES" b="1" dirty="0" smtClean="0">
                <a:solidFill>
                  <a:srgbClr val="0000CC"/>
                </a:solidFill>
                <a:latin typeface="Antique Olive" pitchFamily="34" charset="0"/>
              </a:rPr>
              <a:t>julio </a:t>
            </a:r>
            <a:r>
              <a:rPr lang="es-ES" dirty="0" smtClean="0">
                <a:solidFill>
                  <a:srgbClr val="0000CC"/>
                </a:solidFill>
                <a:latin typeface="Antique Olive" pitchFamily="34" charset="0"/>
              </a:rPr>
              <a:t>(a las 12 de la mañana)</a:t>
            </a:r>
            <a:endParaRPr lang="es-ES" dirty="0">
              <a:solidFill>
                <a:srgbClr val="FF0000"/>
              </a:solidFill>
              <a:latin typeface="Antique Olive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6395" y="2213188"/>
            <a:ext cx="504929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00CC"/>
                </a:solidFill>
                <a:latin typeface="Antique Olive" pitchFamily="34" charset="0"/>
              </a:rPr>
              <a:t>Sólo </a:t>
            </a:r>
            <a:r>
              <a:rPr lang="es-ES" b="1" dirty="0" smtClean="0">
                <a:solidFill>
                  <a:srgbClr val="0000CC"/>
                </a:solidFill>
                <a:latin typeface="Antique Olive" pitchFamily="34" charset="0"/>
              </a:rPr>
              <a:t>3 </a:t>
            </a:r>
            <a:r>
              <a:rPr lang="es-ES" dirty="0" smtClean="0">
                <a:solidFill>
                  <a:srgbClr val="0000CC"/>
                </a:solidFill>
                <a:latin typeface="Antique Olive" pitchFamily="34" charset="0"/>
              </a:rPr>
              <a:t>adjudicaciones.  9, 20 y 27 de julio</a:t>
            </a:r>
            <a:endParaRPr lang="es-ES" dirty="0">
              <a:solidFill>
                <a:srgbClr val="FF0000"/>
              </a:solidFill>
              <a:latin typeface="Antique Olive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47005" y="2915138"/>
            <a:ext cx="64703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00CC"/>
                </a:solidFill>
                <a:latin typeface="Antique Olive" pitchFamily="34" charset="0"/>
              </a:rPr>
              <a:t>Plazo </a:t>
            </a:r>
            <a:r>
              <a:rPr lang="es-ES" dirty="0">
                <a:solidFill>
                  <a:srgbClr val="0000CC"/>
                </a:solidFill>
                <a:latin typeface="Antique Olive" pitchFamily="34" charset="0"/>
              </a:rPr>
              <a:t>de alegaciones o </a:t>
            </a:r>
            <a:r>
              <a:rPr lang="es-ES" dirty="0" smtClean="0">
                <a:solidFill>
                  <a:srgbClr val="0000CC"/>
                </a:solidFill>
                <a:latin typeface="Antique Olive" pitchFamily="34" charset="0"/>
              </a:rPr>
              <a:t>reclamaciones: </a:t>
            </a:r>
            <a:r>
              <a:rPr lang="es-ES" u="sng" dirty="0" smtClean="0">
                <a:solidFill>
                  <a:srgbClr val="0000CC"/>
                </a:solidFill>
                <a:latin typeface="Antique Olive" pitchFamily="34" charset="0"/>
              </a:rPr>
              <a:t>3 días hábiles</a:t>
            </a:r>
            <a:endParaRPr lang="es-ES" u="sng" dirty="0">
              <a:solidFill>
                <a:srgbClr val="FF0000"/>
              </a:solidFill>
              <a:latin typeface="Antique Olive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76395" y="3772933"/>
            <a:ext cx="738827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00CC"/>
                </a:solidFill>
                <a:latin typeface="Antique Olive" pitchFamily="34" charset="0"/>
              </a:rPr>
              <a:t>Lista de resultas</a:t>
            </a:r>
            <a:r>
              <a:rPr lang="es-ES" dirty="0" smtClean="0">
                <a:solidFill>
                  <a:srgbClr val="0000CC"/>
                </a:solidFill>
                <a:latin typeface="Antique Olive" pitchFamily="34" charset="0"/>
              </a:rPr>
              <a:t>: Todos </a:t>
            </a:r>
            <a:r>
              <a:rPr lang="es-ES" dirty="0">
                <a:solidFill>
                  <a:srgbClr val="0000CC"/>
                </a:solidFill>
                <a:latin typeface="Antique Olive" pitchFamily="34" charset="0"/>
              </a:rPr>
              <a:t>los </a:t>
            </a:r>
            <a:r>
              <a:rPr lang="es-ES" dirty="0" smtClean="0">
                <a:solidFill>
                  <a:srgbClr val="0000CC"/>
                </a:solidFill>
                <a:latin typeface="Antique Olive" pitchFamily="34" charset="0"/>
              </a:rPr>
              <a:t>lunes, del </a:t>
            </a:r>
            <a:r>
              <a:rPr lang="es-ES" dirty="0">
                <a:solidFill>
                  <a:srgbClr val="0000CC"/>
                </a:solidFill>
                <a:latin typeface="Antique Olive" pitchFamily="34" charset="0"/>
              </a:rPr>
              <a:t>7 </a:t>
            </a:r>
            <a:r>
              <a:rPr lang="es-ES" dirty="0" smtClean="0">
                <a:solidFill>
                  <a:srgbClr val="0000CC"/>
                </a:solidFill>
                <a:latin typeface="Antique Olive" pitchFamily="34" charset="0"/>
              </a:rPr>
              <a:t>al </a:t>
            </a:r>
            <a:r>
              <a:rPr lang="es-ES" dirty="0">
                <a:solidFill>
                  <a:srgbClr val="0000CC"/>
                </a:solidFill>
                <a:latin typeface="Antique Olive" pitchFamily="34" charset="0"/>
              </a:rPr>
              <a:t>28 de septiembre (ambos incluidos</a:t>
            </a:r>
            <a:r>
              <a:rPr lang="es-ES" dirty="0" smtClean="0">
                <a:solidFill>
                  <a:srgbClr val="0000CC"/>
                </a:solidFill>
                <a:latin typeface="Antique Olive" pitchFamily="34" charset="0"/>
              </a:rPr>
              <a:t>).</a:t>
            </a:r>
            <a:endParaRPr lang="es-ES" dirty="0">
              <a:solidFill>
                <a:srgbClr val="FF0000"/>
              </a:solidFill>
              <a:latin typeface="Antique Olive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47005" y="4721994"/>
            <a:ext cx="708438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00CC"/>
                </a:solidFill>
                <a:latin typeface="Antique Olive" pitchFamily="34" charset="0"/>
              </a:rPr>
              <a:t>Los </a:t>
            </a:r>
            <a:r>
              <a:rPr lang="es-ES" dirty="0">
                <a:solidFill>
                  <a:srgbClr val="0000CC"/>
                </a:solidFill>
                <a:latin typeface="Antique Olive" pitchFamily="34" charset="0"/>
              </a:rPr>
              <a:t>título de Técnico Superior  deberán haberlo </a:t>
            </a:r>
            <a:r>
              <a:rPr lang="es-ES" b="1" dirty="0">
                <a:solidFill>
                  <a:srgbClr val="0000CC"/>
                </a:solidFill>
                <a:latin typeface="Antique Olive" pitchFamily="34" charset="0"/>
              </a:rPr>
              <a:t>abonado al 10 de julio</a:t>
            </a:r>
            <a:r>
              <a:rPr lang="es-ES" b="1" dirty="0" smtClean="0">
                <a:solidFill>
                  <a:srgbClr val="0000CC"/>
                </a:solidFill>
                <a:latin typeface="Antique Olive" pitchFamily="34" charset="0"/>
              </a:rPr>
              <a:t>. </a:t>
            </a:r>
            <a:r>
              <a:rPr lang="es-ES" dirty="0" smtClean="0">
                <a:solidFill>
                  <a:srgbClr val="0000CC"/>
                </a:solidFill>
                <a:latin typeface="Antique Olive" pitchFamily="34" charset="0"/>
              </a:rPr>
              <a:t>(md.046)</a:t>
            </a:r>
            <a:endParaRPr lang="es-ES" dirty="0">
              <a:solidFill>
                <a:srgbClr val="FF0000"/>
              </a:solidFill>
              <a:latin typeface="Antique Olive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47005" y="5590774"/>
            <a:ext cx="59046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00CC"/>
                </a:solidFill>
                <a:latin typeface="Antique Olive" pitchFamily="34" charset="0"/>
              </a:rPr>
              <a:t>Fase Extraordinaria</a:t>
            </a:r>
            <a:r>
              <a:rPr lang="es-ES" dirty="0" smtClean="0">
                <a:solidFill>
                  <a:srgbClr val="0000CC"/>
                </a:solidFill>
                <a:latin typeface="Antique Olive" pitchFamily="34" charset="0"/>
              </a:rPr>
              <a:t>:</a:t>
            </a:r>
          </a:p>
          <a:p>
            <a:r>
              <a:rPr lang="es-ES" dirty="0" smtClean="0">
                <a:solidFill>
                  <a:srgbClr val="0000CC"/>
                </a:solidFill>
                <a:latin typeface="Antique Olive" pitchFamily="34" charset="0"/>
              </a:rPr>
              <a:t> del 22 al 25 de septiembre, y 2 adjudicaciones </a:t>
            </a:r>
            <a:endParaRPr lang="es-ES" dirty="0">
              <a:solidFill>
                <a:srgbClr val="0000CC"/>
              </a:solidFill>
              <a:latin typeface="Antique Olive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83750" y="626367"/>
            <a:ext cx="2499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Antique Olive" pitchFamily="34" charset="0"/>
              </a:rPr>
              <a:t>N</a:t>
            </a:r>
            <a:r>
              <a:rPr lang="es-ES" b="1" dirty="0">
                <a:solidFill>
                  <a:srgbClr val="FF0000"/>
                </a:solidFill>
                <a:latin typeface="Antique Olive" pitchFamily="34" charset="0"/>
              </a:rPr>
              <a:t>OVEDADES  2020</a:t>
            </a:r>
          </a:p>
        </p:txBody>
      </p:sp>
    </p:spTree>
    <p:extLst>
      <p:ext uri="{BB962C8B-B14F-4D97-AF65-F5344CB8AC3E}">
        <p14:creationId xmlns:p14="http://schemas.microsoft.com/office/powerpoint/2010/main" val="402995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33" y="692696"/>
            <a:ext cx="6583252" cy="281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21088"/>
            <a:ext cx="650407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Sin títul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0"/>
            <a:ext cx="97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309181" y="1812840"/>
            <a:ext cx="4288893" cy="32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045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n títul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0"/>
            <a:ext cx="97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268760" y="1812839"/>
            <a:ext cx="4288893" cy="32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116632"/>
            <a:ext cx="1243692" cy="1079086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07" y="433265"/>
            <a:ext cx="4714112" cy="27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64338"/>
            <a:ext cx="4728567" cy="296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6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n títul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0"/>
            <a:ext cx="97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340768" y="1669565"/>
            <a:ext cx="4288893" cy="32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116632"/>
            <a:ext cx="1243692" cy="107908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736359"/>
            <a:ext cx="4894553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F:\FOTOS - DIEGO\Buenas\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04373"/>
            <a:ext cx="4484052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3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n títul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0"/>
            <a:ext cx="97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268760" y="1812840"/>
            <a:ext cx="4288893" cy="32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116632"/>
            <a:ext cx="1243692" cy="1079086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01" y="1344283"/>
            <a:ext cx="7929562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22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n títul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0"/>
            <a:ext cx="97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268760" y="1746442"/>
            <a:ext cx="4288893" cy="32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116632"/>
            <a:ext cx="1243692" cy="1079086"/>
          </a:xfrm>
          <a:prstGeom prst="rect">
            <a:avLst/>
          </a:prstGeom>
        </p:spPr>
      </p:pic>
      <p:pic>
        <p:nvPicPr>
          <p:cNvPr id="10242" name="Picture 2" descr="F:\FOTOS - DIEGO\Buenas\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2864"/>
            <a:ext cx="5112568" cy="317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FOTOS - DIEGO\Buenas\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36" y="3568643"/>
            <a:ext cx="5184576" cy="307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6655</TotalTime>
  <Words>228</Words>
  <Application>Microsoft Office PowerPoint</Application>
  <PresentationFormat>Presentación en pantalla (4:3)</PresentationFormat>
  <Paragraphs>48</Paragraphs>
  <Slides>12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- NO se establece a priori - Es la nota del último estudiante admitido el año anterior - Solo sirve para conocer la demanda del estudio - Varía según plazas ofertadas, solicitudes, nivel PEvAU.....  - Solicita TODOS los Grados que quieras por  orden de PREFERENCIA,  SIN limitación alguna (Ni en número, ramas, opción, etc..)                                                       </vt:lpstr>
      <vt:lpstr>Información al Estudiante Unidad de Orientación y Acceso  Contáctanos:  www.upo.es ~  Tika web   Teléfono 954 34 93 00    </vt:lpstr>
    </vt:vector>
  </TitlesOfParts>
  <Company>Universidad Pablo de Olavide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907</cp:revision>
  <cp:lastPrinted>2016-05-17T10:41:33Z</cp:lastPrinted>
  <dcterms:created xsi:type="dcterms:W3CDTF">2015-07-21T10:17:36Z</dcterms:created>
  <dcterms:modified xsi:type="dcterms:W3CDTF">2020-02-11T09:35:21Z</dcterms:modified>
</cp:coreProperties>
</file>